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4" r:id="rId3"/>
    <p:sldId id="318" r:id="rId4"/>
    <p:sldId id="321" r:id="rId5"/>
    <p:sldId id="319" r:id="rId6"/>
    <p:sldId id="320" r:id="rId7"/>
    <p:sldId id="313" r:id="rId8"/>
    <p:sldId id="265" r:id="rId9"/>
    <p:sldId id="267" r:id="rId10"/>
    <p:sldId id="307" r:id="rId11"/>
    <p:sldId id="312" r:id="rId12"/>
    <p:sldId id="306" r:id="rId13"/>
    <p:sldId id="315" r:id="rId14"/>
    <p:sldId id="316" r:id="rId15"/>
    <p:sldId id="280" r:id="rId1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  <a:srgbClr val="FF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03447BB-5D67-496B-8E87-E561075AD55C}" styleName="Dunkle Formatvorlage 1 - Akz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>
        <p:scale>
          <a:sx n="96" d="100"/>
          <a:sy n="96" d="100"/>
        </p:scale>
        <p:origin x="-107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Kooperationsbereiche</a:t>
            </a:r>
            <a:endParaRPr lang="de-AT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AT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Kooperationsbereiche!$B$1:$B$20</c:f>
              <c:strCache>
                <c:ptCount val="20"/>
                <c:pt idx="0">
                  <c:v>Wasser</c:v>
                </c:pt>
                <c:pt idx="1">
                  <c:v>Öffis</c:v>
                </c:pt>
                <c:pt idx="2">
                  <c:v>Musikschulen</c:v>
                </c:pt>
                <c:pt idx="3">
                  <c:v>Schulerhalter</c:v>
                </c:pt>
                <c:pt idx="4">
                  <c:v>Standesämter</c:v>
                </c:pt>
                <c:pt idx="5">
                  <c:v>Pflege und Sozialsprengel</c:v>
                </c:pt>
                <c:pt idx="6">
                  <c:v>Gemeindevermittlungsamt</c:v>
                </c:pt>
                <c:pt idx="7">
                  <c:v>Wanderwege</c:v>
                </c:pt>
                <c:pt idx="8">
                  <c:v>Natura 2000, Umweltschutz</c:v>
                </c:pt>
                <c:pt idx="9">
                  <c:v>Baurecht, Bauverwaltung, Regionalplanung</c:v>
                </c:pt>
                <c:pt idx="10">
                  <c:v>Interreg, Leader</c:v>
                </c:pt>
                <c:pt idx="11">
                  <c:v>Tourismus</c:v>
                </c:pt>
                <c:pt idx="12">
                  <c:v>Kinderbetreuung</c:v>
                </c:pt>
                <c:pt idx="13">
                  <c:v>Freizeit, Sport</c:v>
                </c:pt>
                <c:pt idx="14">
                  <c:v>Wirtschaft, Beschaffung</c:v>
                </c:pt>
                <c:pt idx="15">
                  <c:v>Energie</c:v>
                </c:pt>
                <c:pt idx="16">
                  <c:v>Feuerpolizei, Nachbarschaftshilfe, Gemeindesicherheitswache</c:v>
                </c:pt>
                <c:pt idx="17">
                  <c:v>Verwaltungstätigkeiten EDV, Personalkosten</c:v>
                </c:pt>
                <c:pt idx="18">
                  <c:v>Regios</c:v>
                </c:pt>
                <c:pt idx="19">
                  <c:v>Sonstige</c:v>
                </c:pt>
              </c:strCache>
            </c:strRef>
          </c:cat>
          <c:val>
            <c:numRef>
              <c:f>Kooperationsbereiche!$C$1:$C$20</c:f>
              <c:numCache>
                <c:formatCode>General</c:formatCode>
                <c:ptCount val="20"/>
                <c:pt idx="0">
                  <c:v>27</c:v>
                </c:pt>
                <c:pt idx="1">
                  <c:v>12</c:v>
                </c:pt>
                <c:pt idx="2">
                  <c:v>15</c:v>
                </c:pt>
                <c:pt idx="3">
                  <c:v>14</c:v>
                </c:pt>
                <c:pt idx="4">
                  <c:v>17</c:v>
                </c:pt>
                <c:pt idx="5">
                  <c:v>33</c:v>
                </c:pt>
                <c:pt idx="6">
                  <c:v>19</c:v>
                </c:pt>
                <c:pt idx="7">
                  <c:v>16</c:v>
                </c:pt>
                <c:pt idx="8">
                  <c:v>15</c:v>
                </c:pt>
                <c:pt idx="9">
                  <c:v>11</c:v>
                </c:pt>
                <c:pt idx="10">
                  <c:v>6</c:v>
                </c:pt>
                <c:pt idx="11">
                  <c:v>7</c:v>
                </c:pt>
                <c:pt idx="12">
                  <c:v>17</c:v>
                </c:pt>
                <c:pt idx="13">
                  <c:v>4</c:v>
                </c:pt>
                <c:pt idx="14">
                  <c:v>10</c:v>
                </c:pt>
                <c:pt idx="15">
                  <c:v>3</c:v>
                </c:pt>
                <c:pt idx="16">
                  <c:v>7</c:v>
                </c:pt>
                <c:pt idx="17">
                  <c:v>10</c:v>
                </c:pt>
                <c:pt idx="18">
                  <c:v>10</c:v>
                </c:pt>
                <c:pt idx="19">
                  <c:v>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3759744"/>
        <c:axId val="73779072"/>
      </c:barChart>
      <c:catAx>
        <c:axId val="73759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3779072"/>
        <c:crosses val="autoZero"/>
        <c:auto val="1"/>
        <c:lblAlgn val="ctr"/>
        <c:lblOffset val="100"/>
        <c:noMultiLvlLbl val="0"/>
      </c:catAx>
      <c:valAx>
        <c:axId val="737790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3759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de-AT" sz="1800" b="1" i="0" u="none" strike="noStrike" baseline="0">
                <a:effectLst/>
              </a:rPr>
              <a:t>Kooperationen von zwei und mehr Gemeinden</a:t>
            </a:r>
            <a:endParaRPr lang="de-AT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Tabelle1!$A$2:$A$15</c:f>
              <c:strCache>
                <c:ptCount val="14"/>
                <c:pt idx="0">
                  <c:v>2 Gemeinden</c:v>
                </c:pt>
                <c:pt idx="1">
                  <c:v>3 Gemeinden</c:v>
                </c:pt>
                <c:pt idx="2">
                  <c:v>4 Gemeinden</c:v>
                </c:pt>
                <c:pt idx="3">
                  <c:v>5 Gemeinden</c:v>
                </c:pt>
                <c:pt idx="4">
                  <c:v>6 Gemeinden</c:v>
                </c:pt>
                <c:pt idx="5">
                  <c:v>7 Gemeinden</c:v>
                </c:pt>
                <c:pt idx="6">
                  <c:v>8 Gemeinden</c:v>
                </c:pt>
                <c:pt idx="7">
                  <c:v>9 Gemeinden</c:v>
                </c:pt>
                <c:pt idx="8">
                  <c:v>10 bis 15 Gemeinden</c:v>
                </c:pt>
                <c:pt idx="9">
                  <c:v>16 bis 20 Gemeinden</c:v>
                </c:pt>
                <c:pt idx="10">
                  <c:v>21 bis 30 Gemeinden</c:v>
                </c:pt>
                <c:pt idx="11">
                  <c:v>31 bis 40 Gemeinden</c:v>
                </c:pt>
                <c:pt idx="12">
                  <c:v>41 bis 50 Gemeinden</c:v>
                </c:pt>
                <c:pt idx="13">
                  <c:v>51 bis 96 Gemeinden</c:v>
                </c:pt>
              </c:strCache>
            </c:str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42</c:v>
                </c:pt>
                <c:pt idx="1">
                  <c:v>36</c:v>
                </c:pt>
                <c:pt idx="2">
                  <c:v>35</c:v>
                </c:pt>
                <c:pt idx="3">
                  <c:v>20</c:v>
                </c:pt>
                <c:pt idx="4">
                  <c:v>24</c:v>
                </c:pt>
                <c:pt idx="5">
                  <c:v>16</c:v>
                </c:pt>
                <c:pt idx="6">
                  <c:v>31</c:v>
                </c:pt>
                <c:pt idx="7">
                  <c:v>7</c:v>
                </c:pt>
                <c:pt idx="8">
                  <c:v>19</c:v>
                </c:pt>
                <c:pt idx="9">
                  <c:v>6</c:v>
                </c:pt>
                <c:pt idx="10">
                  <c:v>13</c:v>
                </c:pt>
                <c:pt idx="11">
                  <c:v>2</c:v>
                </c:pt>
                <c:pt idx="12">
                  <c:v>3</c:v>
                </c:pt>
                <c:pt idx="13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1599104"/>
        <c:axId val="81634816"/>
      </c:barChart>
      <c:catAx>
        <c:axId val="815991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1634816"/>
        <c:crosses val="autoZero"/>
        <c:auto val="1"/>
        <c:lblAlgn val="ctr"/>
        <c:lblOffset val="100"/>
        <c:noMultiLvlLbl val="0"/>
      </c:catAx>
      <c:valAx>
        <c:axId val="816348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159910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e-AT" sz="1800" b="1" i="0" baseline="0">
                <a:effectLst/>
              </a:rPr>
              <a:t>Rechtsformen der Kooperationen</a:t>
            </a:r>
            <a:endParaRPr lang="de-AT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Rechtsformen!$A$1:$A$11</c:f>
              <c:strCache>
                <c:ptCount val="11"/>
                <c:pt idx="0">
                  <c:v>Wasserverband</c:v>
                </c:pt>
                <c:pt idx="1">
                  <c:v>Gesellschaften</c:v>
                </c:pt>
                <c:pt idx="2">
                  <c:v>Gemeindeverband</c:v>
                </c:pt>
                <c:pt idx="3">
                  <c:v>Vereinbarung</c:v>
                </c:pt>
                <c:pt idx="4">
                  <c:v>Verein</c:v>
                </c:pt>
                <c:pt idx="5">
                  <c:v>Gemeindevermittlung</c:v>
                </c:pt>
                <c:pt idx="6">
                  <c:v>formlose Zusammenarbeit</c:v>
                </c:pt>
                <c:pt idx="7">
                  <c:v>Verordnung</c:v>
                </c:pt>
                <c:pt idx="8">
                  <c:v>Verwaltungsgemeinschaft</c:v>
                </c:pt>
                <c:pt idx="9">
                  <c:v>Regionalplanungsgemeinschaft</c:v>
                </c:pt>
                <c:pt idx="10">
                  <c:v>Sonstige</c:v>
                </c:pt>
              </c:strCache>
            </c:strRef>
          </c:cat>
          <c:val>
            <c:numRef>
              <c:f>Rechtsformen!$B$1:$B$11</c:f>
              <c:numCache>
                <c:formatCode>General</c:formatCode>
                <c:ptCount val="11"/>
                <c:pt idx="0">
                  <c:v>22</c:v>
                </c:pt>
                <c:pt idx="1">
                  <c:v>31</c:v>
                </c:pt>
                <c:pt idx="2">
                  <c:v>45</c:v>
                </c:pt>
                <c:pt idx="3">
                  <c:v>22</c:v>
                </c:pt>
                <c:pt idx="4">
                  <c:v>62</c:v>
                </c:pt>
                <c:pt idx="5">
                  <c:v>19</c:v>
                </c:pt>
                <c:pt idx="6">
                  <c:v>21</c:v>
                </c:pt>
                <c:pt idx="7">
                  <c:v>14</c:v>
                </c:pt>
                <c:pt idx="8">
                  <c:v>15</c:v>
                </c:pt>
                <c:pt idx="9">
                  <c:v>1</c:v>
                </c:pt>
                <c:pt idx="10">
                  <c:v>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1656064"/>
        <c:axId val="84112512"/>
      </c:barChart>
      <c:catAx>
        <c:axId val="81656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4112512"/>
        <c:crosses val="autoZero"/>
        <c:auto val="1"/>
        <c:lblAlgn val="ctr"/>
        <c:lblOffset val="100"/>
        <c:noMultiLvlLbl val="0"/>
      </c:catAx>
      <c:valAx>
        <c:axId val="84112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16560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e-AT"/>
              <a:t>Gemeindeverbände</a:t>
            </a:r>
          </a:p>
        </c:rich>
      </c:tx>
      <c:layout>
        <c:manualLayout>
          <c:xMode val="edge"/>
          <c:yMode val="edge"/>
          <c:x val="0.35338011695906402"/>
          <c:y val="2.1563342318059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Gemeindeverbände!$A$1:$A$4</c:f>
              <c:strCache>
                <c:ptCount val="4"/>
                <c:pt idx="0">
                  <c:v>Standesämter</c:v>
                </c:pt>
                <c:pt idx="1">
                  <c:v>Schulerhalter</c:v>
                </c:pt>
                <c:pt idx="2">
                  <c:v>GV durch Verordnung od. Gesetz</c:v>
                </c:pt>
                <c:pt idx="3">
                  <c:v>Vereinbarung</c:v>
                </c:pt>
              </c:strCache>
            </c:strRef>
          </c:cat>
          <c:val>
            <c:numRef>
              <c:f>Gemeindeverbände!$B$1:$B$4</c:f>
              <c:numCache>
                <c:formatCode>General</c:formatCode>
                <c:ptCount val="4"/>
                <c:pt idx="0">
                  <c:v>17</c:v>
                </c:pt>
                <c:pt idx="1">
                  <c:v>14</c:v>
                </c:pt>
                <c:pt idx="2">
                  <c:v>8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BF44F-9CF7-4575-9903-68D8C13750AA}" type="datetimeFigureOut">
              <a:rPr lang="de-CH" smtClean="0"/>
              <a:t>06.07.2017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80EEB-A94B-469F-B74B-4A314CE4F44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655515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0571A-6B4C-0646-B09E-E9530DB0250A}" type="datetimeFigureOut">
              <a:rPr lang="de-DE" smtClean="0"/>
              <a:t>06.07.2017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48BB7-DCB9-0142-AEE4-AEFF299CED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44003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42AE2-F168-4042-97AE-7C324D90A2D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940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48BB7-DCB9-0142-AEE4-AEFF299CEDA4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4857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42AE2-F168-4042-97AE-7C324D90A2DE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940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2BFD-ACDE-4C3D-9BDF-02F1B301AAB3}" type="datetime1">
              <a:rPr lang="de-AT" smtClean="0"/>
              <a:t>06.07.2017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Rankweil 06.07.2017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4226-30D7-0F4F-B84E-433F59CE31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530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B509-0858-47FF-82B0-64B366C6B73C}" type="datetime1">
              <a:rPr lang="de-AT" smtClean="0"/>
              <a:t>06.07.2017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Rankweil 06.07.2017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4226-30D7-0F4F-B84E-433F59CE31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450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E473-B6A2-439A-A9D8-583F1EA2B7C4}" type="datetime1">
              <a:rPr lang="de-AT" smtClean="0"/>
              <a:t>06.07.2017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Rankweil 06.07.2017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4226-30D7-0F4F-B84E-433F59CE31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9515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6ABD-E7B5-42C7-94D1-F8B0290F509A}" type="datetime1">
              <a:rPr lang="de-AT" smtClean="0"/>
              <a:t>06.07.2017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Rankweil 06.07.2017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4226-30D7-0F4F-B84E-433F59CE31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420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9B5E-89A9-48FD-9D8D-194CC40708A8}" type="datetime1">
              <a:rPr lang="de-AT" smtClean="0"/>
              <a:t>06.07.2017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Rankweil 06.07.2017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4226-30D7-0F4F-B84E-433F59CE31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65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BDF2-B163-4627-8C18-E807FB113CED}" type="datetime1">
              <a:rPr lang="de-AT" smtClean="0"/>
              <a:t>06.07.2017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Rankweil 06.07.2017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4226-30D7-0F4F-B84E-433F59CE31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409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DF52-52AA-4615-83D3-BDD2A63790DF}" type="datetime1">
              <a:rPr lang="de-AT" smtClean="0"/>
              <a:t>06.07.2017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Rankweil 06.07.2017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4226-30D7-0F4F-B84E-433F59CE31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7772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6F48-6D1D-49BD-B511-D5964027EDF5}" type="datetime1">
              <a:rPr lang="de-AT" smtClean="0"/>
              <a:t>06.07.2017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Rankweil 06.07.2017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4226-30D7-0F4F-B84E-433F59CE31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016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AA85-88EA-4D9D-8CD0-5C1E2843DA81}" type="datetime1">
              <a:rPr lang="de-AT" smtClean="0"/>
              <a:t>06.07.2017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Rankweil 06.07.2017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4226-30D7-0F4F-B84E-433F59CE31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891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817C-3C6E-4F3B-9CFF-08F31B2229D7}" type="datetime1">
              <a:rPr lang="de-AT" smtClean="0"/>
              <a:t>06.07.2017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Rankweil 06.07.2017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4226-30D7-0F4F-B84E-433F59CE31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961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6A45-01E0-4399-9DD6-27078EA7383B}" type="datetime1">
              <a:rPr lang="de-AT" smtClean="0"/>
              <a:t>06.07.2017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Rankweil 06.07.2017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4226-30D7-0F4F-B84E-433F59CE31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571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155E2-FB42-47BB-88EC-4C1F3AE198D5}" type="datetime1">
              <a:rPr lang="de-AT" smtClean="0"/>
              <a:t>06.07.2017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Rankweil 06.07.2017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84226-30D7-0F4F-B84E-433F59CE31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16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222" y="701402"/>
            <a:ext cx="7772400" cy="3192235"/>
          </a:xfrm>
        </p:spPr>
        <p:txBody>
          <a:bodyPr>
            <a:noAutofit/>
          </a:bodyPr>
          <a:lstStyle/>
          <a:p>
            <a:r>
              <a:rPr lang="de-DE" sz="4800" b="1" dirty="0" smtClean="0">
                <a:solidFill>
                  <a:schemeClr val="bg1">
                    <a:lumMod val="50000"/>
                  </a:schemeClr>
                </a:solidFill>
                <a:latin typeface="Minion Pro"/>
                <a:cs typeface="Minion Pro"/>
              </a:rPr>
              <a:t/>
            </a:r>
            <a:br>
              <a:rPr lang="de-DE" sz="4800" b="1" dirty="0" smtClean="0">
                <a:solidFill>
                  <a:schemeClr val="bg1">
                    <a:lumMod val="50000"/>
                  </a:schemeClr>
                </a:solidFill>
                <a:latin typeface="Minion Pro"/>
                <a:cs typeface="Minion Pro"/>
              </a:rPr>
            </a:br>
            <a:r>
              <a:rPr lang="de-DE" sz="4800" b="1" dirty="0">
                <a:solidFill>
                  <a:schemeClr val="bg1">
                    <a:lumMod val="50000"/>
                  </a:schemeClr>
                </a:solidFill>
                <a:latin typeface="Minion Pro"/>
                <a:cs typeface="Minion Pro"/>
              </a:rPr>
              <a:t/>
            </a:r>
            <a:br>
              <a:rPr lang="de-DE" sz="4800" b="1" dirty="0">
                <a:solidFill>
                  <a:schemeClr val="bg1">
                    <a:lumMod val="50000"/>
                  </a:schemeClr>
                </a:solidFill>
                <a:latin typeface="Minion Pro"/>
                <a:cs typeface="Minion Pro"/>
              </a:rPr>
            </a:br>
            <a:r>
              <a:rPr lang="de-DE" sz="3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Gemeindekooperationen in Österreich und im internationalen Vergleich</a:t>
            </a:r>
            <a:r>
              <a:rPr lang="de-DE" sz="3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und Dynamiken</a:t>
            </a:r>
            <a:br>
              <a:rPr lang="de-DE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Univ. Prof. Dr. </a:t>
            </a:r>
            <a:r>
              <a:rPr lang="de-DE" sz="2800" b="1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Peter </a:t>
            </a:r>
            <a:r>
              <a:rPr lang="de-DE" sz="2800" b="1" dirty="0" err="1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Bußjäger</a:t>
            </a:r>
            <a:r>
              <a:rPr lang="de-DE" sz="2800" b="1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6600" b="1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6600" b="1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6600" b="1" dirty="0" smtClean="0">
                <a:solidFill>
                  <a:schemeClr val="bg1">
                    <a:lumMod val="50000"/>
                  </a:schemeClr>
                </a:solidFill>
                <a:latin typeface="Minion Pro"/>
                <a:cs typeface="Minion Pro"/>
              </a:rPr>
              <a:t/>
            </a:r>
            <a:br>
              <a:rPr lang="de-DE" sz="6600" b="1" dirty="0" smtClean="0">
                <a:solidFill>
                  <a:schemeClr val="bg1">
                    <a:lumMod val="50000"/>
                  </a:schemeClr>
                </a:solidFill>
                <a:latin typeface="Minion Pro"/>
                <a:cs typeface="Minion Pro"/>
              </a:rPr>
            </a:br>
            <a:endParaRPr lang="de-DE" sz="6600" b="1" dirty="0">
              <a:solidFill>
                <a:schemeClr val="bg1">
                  <a:lumMod val="50000"/>
                </a:schemeClr>
              </a:solidFill>
              <a:latin typeface="Minion Pro"/>
              <a:cs typeface="Minion Pro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243" y="3249612"/>
            <a:ext cx="8838512" cy="3299098"/>
          </a:xfrm>
        </p:spPr>
        <p:txBody>
          <a:bodyPr>
            <a:normAutofit/>
          </a:bodyPr>
          <a:lstStyle/>
          <a:p>
            <a:pPr algn="l"/>
            <a:endParaRPr lang="de-DE" b="1" dirty="0">
              <a:solidFill>
                <a:srgbClr val="7F7F7F"/>
              </a:solidFill>
            </a:endParaRPr>
          </a:p>
          <a:p>
            <a:pPr algn="l"/>
            <a:endParaRPr lang="de-DE" b="1" dirty="0" smtClean="0">
              <a:solidFill>
                <a:srgbClr val="7F7F7F"/>
              </a:solidFill>
            </a:endParaRPr>
          </a:p>
          <a:p>
            <a:endParaRPr lang="de-DE" sz="2200" b="1" dirty="0">
              <a:solidFill>
                <a:srgbClr val="7F7F7F"/>
              </a:solidFill>
              <a:latin typeface="Minion Pro"/>
              <a:cs typeface="Minion Pro"/>
            </a:endParaRPr>
          </a:p>
        </p:txBody>
      </p:sp>
      <p:pic>
        <p:nvPicPr>
          <p:cNvPr id="3" name="Bild 2" descr="logo_foederalismus_institu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915" y="4259499"/>
            <a:ext cx="3661014" cy="1220338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Rankweil 06.07.2017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0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920748" y="1158407"/>
            <a:ext cx="6244167" cy="0"/>
          </a:xfrm>
          <a:prstGeom prst="line">
            <a:avLst/>
          </a:prstGeom>
          <a:ln w="57150" cap="flat" cmpd="sng">
            <a:solidFill>
              <a:srgbClr val="FFFF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 5" descr="logo_foederalismus_institu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998" y="756310"/>
            <a:ext cx="1333918" cy="444639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title" idx="4294967295"/>
          </p:nvPr>
        </p:nvSpPr>
        <p:spPr>
          <a:xfrm>
            <a:off x="846665" y="513906"/>
            <a:ext cx="6184055" cy="718792"/>
          </a:xfrm>
        </p:spPr>
        <p:txBody>
          <a:bodyPr>
            <a:normAutofit fontScale="90000"/>
          </a:bodyPr>
          <a:lstStyle/>
          <a:p>
            <a:pPr algn="l"/>
            <a:r>
              <a:rPr lang="de-DE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Befunde </a:t>
            </a:r>
            <a:r>
              <a:rPr lang="de-DE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zur Gemeindekooperation</a:t>
            </a:r>
            <a:endParaRPr lang="de-DE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846665" y="1324260"/>
            <a:ext cx="63182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altLang="de-DE" sz="2400" dirty="0" smtClean="0">
                <a:latin typeface="Arial" charset="0"/>
              </a:rPr>
              <a:t>IKZ Vorarlberg</a:t>
            </a:r>
            <a:endParaRPr lang="de-DE" altLang="de-DE" sz="2400" dirty="0">
              <a:latin typeface="Arial" charset="0"/>
            </a:endParaRPr>
          </a:p>
          <a:p>
            <a:pPr>
              <a:defRPr/>
            </a:pPr>
            <a:endParaRPr lang="de-DE" altLang="de-DE" sz="2400" dirty="0">
              <a:latin typeface="Arial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Rankweil 06.07.2017</a:t>
            </a:r>
            <a:endParaRPr lang="de-DE"/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1620589219"/>
              </p:ext>
            </p:extLst>
          </p:nvPr>
        </p:nvGraphicFramePr>
        <p:xfrm>
          <a:off x="920748" y="2155257"/>
          <a:ext cx="5340350" cy="3665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566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920748" y="1158407"/>
            <a:ext cx="6244167" cy="0"/>
          </a:xfrm>
          <a:prstGeom prst="line">
            <a:avLst/>
          </a:prstGeom>
          <a:ln w="57150" cap="flat" cmpd="sng">
            <a:solidFill>
              <a:srgbClr val="FFFF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 5" descr="logo_foederalismus_institu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998" y="756310"/>
            <a:ext cx="1333918" cy="444639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title" idx="4294967295"/>
          </p:nvPr>
        </p:nvSpPr>
        <p:spPr>
          <a:xfrm>
            <a:off x="846665" y="513906"/>
            <a:ext cx="6184055" cy="718792"/>
          </a:xfrm>
        </p:spPr>
        <p:txBody>
          <a:bodyPr>
            <a:normAutofit fontScale="90000"/>
          </a:bodyPr>
          <a:lstStyle/>
          <a:p>
            <a:pPr algn="l"/>
            <a:r>
              <a:rPr lang="de-DE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Befunde </a:t>
            </a:r>
            <a:r>
              <a:rPr lang="de-DE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zur Gemeindekooperation</a:t>
            </a:r>
            <a:endParaRPr lang="de-DE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846665" y="1324260"/>
            <a:ext cx="63182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altLang="de-DE" sz="2400" dirty="0" smtClean="0">
                <a:latin typeface="Arial" charset="0"/>
              </a:rPr>
              <a:t>IKZ Vorarlberg</a:t>
            </a:r>
            <a:endParaRPr lang="de-DE" altLang="de-DE" sz="2400" dirty="0">
              <a:latin typeface="Arial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Rankweil 06.07.2017</a:t>
            </a:r>
            <a:endParaRPr lang="de-DE"/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4118638602"/>
              </p:ext>
            </p:extLst>
          </p:nvPr>
        </p:nvGraphicFramePr>
        <p:xfrm>
          <a:off x="963928" y="2232796"/>
          <a:ext cx="5400040" cy="3110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302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920748" y="1158407"/>
            <a:ext cx="6244167" cy="0"/>
          </a:xfrm>
          <a:prstGeom prst="line">
            <a:avLst/>
          </a:prstGeom>
          <a:ln w="57150" cap="flat" cmpd="sng">
            <a:solidFill>
              <a:srgbClr val="FFFF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 5" descr="logo_foederalismus_institu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998" y="756310"/>
            <a:ext cx="1333918" cy="444639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title" idx="4294967295"/>
          </p:nvPr>
        </p:nvSpPr>
        <p:spPr>
          <a:xfrm>
            <a:off x="846665" y="513906"/>
            <a:ext cx="6082455" cy="718792"/>
          </a:xfrm>
        </p:spPr>
        <p:txBody>
          <a:bodyPr>
            <a:normAutofit fontScale="90000"/>
          </a:bodyPr>
          <a:lstStyle/>
          <a:p>
            <a:pPr algn="l"/>
            <a:r>
              <a:rPr lang="de-DE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de-DE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Befunde zur Gemeindekooperation</a:t>
            </a:r>
            <a:endParaRPr lang="de-DE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846664" y="1637096"/>
            <a:ext cx="66615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altLang="de-DE" sz="2400" dirty="0" smtClean="0">
                <a:latin typeface="Arial" charset="0"/>
              </a:rPr>
              <a:t>IKZ Vorarlberg</a:t>
            </a:r>
          </a:p>
          <a:p>
            <a:pPr>
              <a:defRPr/>
            </a:pPr>
            <a:endParaRPr lang="de-DE" altLang="de-DE" sz="2400" dirty="0" smtClean="0">
              <a:latin typeface="Arial" charset="0"/>
            </a:endParaRPr>
          </a:p>
          <a:p>
            <a:pPr>
              <a:defRPr/>
            </a:pPr>
            <a:endParaRPr lang="de-DE" altLang="de-DE" sz="2400" dirty="0">
              <a:latin typeface="Arial" charset="0"/>
            </a:endParaRPr>
          </a:p>
          <a:p>
            <a:pPr>
              <a:defRPr/>
            </a:pPr>
            <a:endParaRPr lang="de-DE" altLang="de-DE" sz="2400" dirty="0" smtClean="0">
              <a:latin typeface="Arial" charset="0"/>
            </a:endParaRPr>
          </a:p>
          <a:p>
            <a:pPr>
              <a:defRPr/>
            </a:pPr>
            <a:endParaRPr lang="de-DE" altLang="de-DE" sz="2400" dirty="0">
              <a:latin typeface="Arial" charset="0"/>
            </a:endParaRPr>
          </a:p>
          <a:p>
            <a:pPr>
              <a:defRPr/>
            </a:pPr>
            <a:endParaRPr lang="de-DE" altLang="de-DE" sz="2400" dirty="0">
              <a:latin typeface="Arial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Rankweil 06.07.2017</a:t>
            </a:r>
            <a:endParaRPr lang="de-DE"/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3723093675"/>
              </p:ext>
            </p:extLst>
          </p:nvPr>
        </p:nvGraphicFramePr>
        <p:xfrm>
          <a:off x="972092" y="2256563"/>
          <a:ext cx="5400040" cy="3242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064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920748" y="1158407"/>
            <a:ext cx="6244167" cy="0"/>
          </a:xfrm>
          <a:prstGeom prst="line">
            <a:avLst/>
          </a:prstGeom>
          <a:ln w="57150" cap="flat" cmpd="sng">
            <a:solidFill>
              <a:srgbClr val="FFFF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 5" descr="logo_foederalismus_institu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998" y="756310"/>
            <a:ext cx="1333918" cy="444639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title" idx="4294967295"/>
          </p:nvPr>
        </p:nvSpPr>
        <p:spPr>
          <a:xfrm>
            <a:off x="846665" y="513906"/>
            <a:ext cx="6082455" cy="718792"/>
          </a:xfrm>
        </p:spPr>
        <p:txBody>
          <a:bodyPr>
            <a:normAutofit/>
          </a:bodyPr>
          <a:lstStyle/>
          <a:p>
            <a:pPr algn="l"/>
            <a:r>
              <a:rPr lang="de-DE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ÍV. Zusammenfassende Thesen</a:t>
            </a:r>
            <a:endParaRPr lang="de-DE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846664" y="1637096"/>
            <a:ext cx="666157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de-DE" altLang="de-DE" sz="2400" dirty="0" smtClean="0">
              <a:solidFill>
                <a:prstClr val="black"/>
              </a:solidFill>
              <a:latin typeface="Arial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de-DE" altLang="de-DE" sz="2400" dirty="0" smtClean="0">
                <a:solidFill>
                  <a:prstClr val="black"/>
                </a:solidFill>
                <a:latin typeface="Arial" charset="0"/>
              </a:rPr>
              <a:t>Die Kooperationen sind teils formeller, teils informeller Natur.</a:t>
            </a:r>
          </a:p>
          <a:p>
            <a:pPr marL="342900" indent="-342900">
              <a:buFont typeface="Arial" charset="0"/>
              <a:buChar char="•"/>
              <a:defRPr/>
            </a:pPr>
            <a:r>
              <a:rPr lang="de-DE" altLang="de-DE" sz="2400" dirty="0" smtClean="0">
                <a:solidFill>
                  <a:prstClr val="black"/>
                </a:solidFill>
                <a:latin typeface="Arial" charset="0"/>
              </a:rPr>
              <a:t>Kooperationen nicht erfasst, auch nicht in den Ländern.</a:t>
            </a:r>
          </a:p>
          <a:p>
            <a:pPr marL="342900" indent="-342900">
              <a:buFont typeface="Arial" charset="0"/>
              <a:buChar char="•"/>
              <a:defRPr/>
            </a:pPr>
            <a:r>
              <a:rPr lang="de-DE" altLang="de-DE" sz="2400" dirty="0" smtClean="0">
                <a:solidFill>
                  <a:prstClr val="black"/>
                </a:solidFill>
                <a:latin typeface="Arial" charset="0"/>
              </a:rPr>
              <a:t>Erfüllung der gesetzlichen Standards der Dienstleistungserbringung durch die Gemeinden und Präferenzen der Bürger zwingen zu weiterer Intensivierung der Kooperation.</a:t>
            </a:r>
          </a:p>
          <a:p>
            <a:pPr>
              <a:defRPr/>
            </a:pPr>
            <a:endParaRPr lang="de-DE" altLang="de-DE" sz="2400" dirty="0" smtClean="0">
              <a:solidFill>
                <a:prstClr val="black"/>
              </a:solidFill>
              <a:latin typeface="Arial" charset="0"/>
            </a:endParaRPr>
          </a:p>
          <a:p>
            <a:pPr>
              <a:defRPr/>
            </a:pPr>
            <a:endParaRPr lang="de-DE" altLang="de-DE" sz="2400" dirty="0" smtClean="0">
              <a:solidFill>
                <a:prstClr val="black"/>
              </a:solidFill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endParaRPr lang="de-DE" altLang="de-DE" sz="2400" dirty="0" smtClean="0">
              <a:solidFill>
                <a:prstClr val="black"/>
              </a:solidFill>
              <a:latin typeface="Arial" charset="0"/>
            </a:endParaRPr>
          </a:p>
          <a:p>
            <a:pPr>
              <a:defRPr/>
            </a:pPr>
            <a:endParaRPr lang="de-DE" altLang="de-DE" sz="2400" dirty="0">
              <a:solidFill>
                <a:prstClr val="black"/>
              </a:solidFill>
              <a:latin typeface="Arial" charset="0"/>
            </a:endParaRPr>
          </a:p>
          <a:p>
            <a:pPr>
              <a:defRPr/>
            </a:pPr>
            <a:endParaRPr lang="de-DE" altLang="de-DE" sz="24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Rankweil 06.07.2017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2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920748" y="1158407"/>
            <a:ext cx="6244167" cy="0"/>
          </a:xfrm>
          <a:prstGeom prst="line">
            <a:avLst/>
          </a:prstGeom>
          <a:ln w="57150" cap="flat" cmpd="sng">
            <a:solidFill>
              <a:srgbClr val="FFFF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 5" descr="logo_foederalismus_institu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998" y="756310"/>
            <a:ext cx="1333918" cy="444639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title" idx="4294967295"/>
          </p:nvPr>
        </p:nvSpPr>
        <p:spPr>
          <a:xfrm>
            <a:off x="846665" y="513906"/>
            <a:ext cx="6082455" cy="718792"/>
          </a:xfrm>
        </p:spPr>
        <p:txBody>
          <a:bodyPr>
            <a:normAutofit/>
          </a:bodyPr>
          <a:lstStyle/>
          <a:p>
            <a:pPr algn="l"/>
            <a:r>
              <a:rPr lang="de-DE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IV. Zusammenfassende Thesen</a:t>
            </a:r>
            <a:endParaRPr lang="de-DE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846664" y="1637096"/>
            <a:ext cx="666157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  <a:defRPr/>
            </a:pPr>
            <a:r>
              <a:rPr lang="de-DE" altLang="de-DE" sz="2400" dirty="0" smtClean="0">
                <a:solidFill>
                  <a:prstClr val="black"/>
                </a:solidFill>
                <a:latin typeface="Arial" charset="0"/>
              </a:rPr>
              <a:t>Die Landesebene muss eine gewisse Steuerungsfunktion wahrnehmen, die Prozesse strukturieren und nach Möglichkeit beschleunigen.</a:t>
            </a:r>
          </a:p>
          <a:p>
            <a:pPr marL="342900" indent="-342900">
              <a:buFont typeface="Arial" charset="0"/>
              <a:buChar char="•"/>
              <a:defRPr/>
            </a:pPr>
            <a:r>
              <a:rPr lang="de-DE" altLang="de-DE" sz="2400" dirty="0" smtClean="0">
                <a:solidFill>
                  <a:prstClr val="black"/>
                </a:solidFill>
                <a:latin typeface="Arial" charset="0"/>
              </a:rPr>
              <a:t>Die Gemeinden dürfen die demokratische Kontrolle der Gemeindekooperation nicht aus den Augen verlieren.</a:t>
            </a:r>
          </a:p>
          <a:p>
            <a:pPr marL="342900" indent="-342900">
              <a:buFont typeface="Arial" charset="0"/>
              <a:buChar char="•"/>
              <a:defRPr/>
            </a:pPr>
            <a:r>
              <a:rPr lang="de-DE" altLang="de-DE" sz="2400" dirty="0" smtClean="0">
                <a:solidFill>
                  <a:prstClr val="black"/>
                </a:solidFill>
                <a:latin typeface="Arial" charset="0"/>
              </a:rPr>
              <a:t>Die Gemeindekooperation muss stärker in die Fläche, in die Regionen gehen. Dies ist auch der entscheidende Vorteil gegenüber der Fusion. </a:t>
            </a:r>
          </a:p>
          <a:p>
            <a:pPr>
              <a:defRPr/>
            </a:pPr>
            <a:endParaRPr lang="de-DE" altLang="de-DE" sz="2400" dirty="0" smtClean="0">
              <a:solidFill>
                <a:prstClr val="black"/>
              </a:solidFill>
              <a:latin typeface="Arial" charset="0"/>
            </a:endParaRPr>
          </a:p>
          <a:p>
            <a:pPr>
              <a:defRPr/>
            </a:pPr>
            <a:endParaRPr lang="de-DE" altLang="de-DE" sz="2400" dirty="0" smtClean="0">
              <a:solidFill>
                <a:prstClr val="black"/>
              </a:solidFill>
              <a:latin typeface="Arial" charset="0"/>
            </a:endParaRPr>
          </a:p>
          <a:p>
            <a:pPr>
              <a:defRPr/>
            </a:pPr>
            <a:endParaRPr lang="de-DE" altLang="de-DE" sz="2400" dirty="0" smtClean="0">
              <a:solidFill>
                <a:prstClr val="black"/>
              </a:solidFill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endParaRPr lang="de-DE" altLang="de-DE" sz="2400" dirty="0" smtClean="0">
              <a:solidFill>
                <a:prstClr val="black"/>
              </a:solidFill>
              <a:latin typeface="Arial" charset="0"/>
            </a:endParaRPr>
          </a:p>
          <a:p>
            <a:pPr>
              <a:defRPr/>
            </a:pPr>
            <a:endParaRPr lang="de-DE" altLang="de-DE" sz="2400" dirty="0">
              <a:solidFill>
                <a:prstClr val="black"/>
              </a:solidFill>
              <a:latin typeface="Arial" charset="0"/>
            </a:endParaRPr>
          </a:p>
          <a:p>
            <a:pPr>
              <a:defRPr/>
            </a:pPr>
            <a:endParaRPr lang="de-DE" altLang="de-DE" sz="24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Rankweil 06.07.2017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10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514599"/>
            <a:ext cx="7772400" cy="1470025"/>
          </a:xfrm>
        </p:spPr>
        <p:txBody>
          <a:bodyPr>
            <a:noAutofit/>
          </a:bodyPr>
          <a:lstStyle/>
          <a:p>
            <a:r>
              <a:rPr lang="de-DE" sz="4800" b="1" smtClean="0">
                <a:solidFill>
                  <a:schemeClr val="bg1">
                    <a:lumMod val="50000"/>
                  </a:schemeClr>
                </a:solidFill>
                <a:latin typeface="Minion Pro"/>
                <a:cs typeface="Minion Pro"/>
              </a:rPr>
              <a:t/>
            </a:r>
            <a:br>
              <a:rPr lang="de-DE" sz="4800" b="1" smtClean="0">
                <a:solidFill>
                  <a:schemeClr val="bg1">
                    <a:lumMod val="50000"/>
                  </a:schemeClr>
                </a:solidFill>
                <a:latin typeface="Minion Pro"/>
                <a:cs typeface="Minion Pro"/>
              </a:rPr>
            </a:br>
            <a:r>
              <a:rPr lang="de-DE" sz="4800" b="1" smtClean="0">
                <a:solidFill>
                  <a:schemeClr val="bg1">
                    <a:lumMod val="50000"/>
                  </a:schemeClr>
                </a:solidFill>
                <a:latin typeface="Minion Pro"/>
                <a:cs typeface="Minion Pro"/>
              </a:rPr>
              <a:t/>
            </a:r>
            <a:br>
              <a:rPr lang="de-DE" sz="4800" b="1" smtClean="0">
                <a:solidFill>
                  <a:schemeClr val="bg1">
                    <a:lumMod val="50000"/>
                  </a:schemeClr>
                </a:solidFill>
                <a:latin typeface="Minion Pro"/>
                <a:cs typeface="Minion Pro"/>
              </a:rPr>
            </a:br>
            <a:r>
              <a:rPr lang="de-DE" sz="32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Danke </a:t>
            </a:r>
            <a:r>
              <a:rPr lang="de-DE" sz="3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</a:t>
            </a:r>
            <a:r>
              <a:rPr lang="de-DE" sz="32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Aufmerksamkeit!</a:t>
            </a:r>
            <a:r>
              <a:rPr lang="de-DE" sz="6600" b="1" dirty="0" smtClean="0">
                <a:solidFill>
                  <a:srgbClr val="7F7F7F"/>
                </a:solidFill>
                <a:latin typeface="Minion Pro"/>
                <a:cs typeface="Minion Pro"/>
              </a:rPr>
              <a:t/>
            </a:r>
            <a:br>
              <a:rPr lang="de-DE" sz="6600" b="1" dirty="0" smtClean="0">
                <a:solidFill>
                  <a:srgbClr val="7F7F7F"/>
                </a:solidFill>
                <a:latin typeface="Minion Pro"/>
                <a:cs typeface="Minion Pro"/>
              </a:rPr>
            </a:br>
            <a:r>
              <a:rPr lang="de-DE" sz="6600" b="1" dirty="0" smtClean="0">
                <a:solidFill>
                  <a:schemeClr val="bg1">
                    <a:lumMod val="50000"/>
                  </a:schemeClr>
                </a:solidFill>
                <a:latin typeface="Minion Pro"/>
                <a:cs typeface="Minion Pro"/>
              </a:rPr>
              <a:t/>
            </a:r>
            <a:br>
              <a:rPr lang="de-DE" sz="6600" b="1" dirty="0" smtClean="0">
                <a:solidFill>
                  <a:schemeClr val="bg1">
                    <a:lumMod val="50000"/>
                  </a:schemeClr>
                </a:solidFill>
                <a:latin typeface="Minion Pro"/>
                <a:cs typeface="Minion Pro"/>
              </a:rPr>
            </a:br>
            <a:endParaRPr lang="de-DE" sz="6600" b="1" dirty="0">
              <a:solidFill>
                <a:schemeClr val="bg1">
                  <a:lumMod val="50000"/>
                </a:schemeClr>
              </a:solidFill>
              <a:latin typeface="Minion Pro"/>
              <a:cs typeface="Minion Pro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243" y="3249612"/>
            <a:ext cx="8838512" cy="3299098"/>
          </a:xfrm>
        </p:spPr>
        <p:txBody>
          <a:bodyPr>
            <a:normAutofit fontScale="92500" lnSpcReduction="10000"/>
          </a:bodyPr>
          <a:lstStyle/>
          <a:p>
            <a:pPr algn="l"/>
            <a:endParaRPr lang="de-DE" b="1" dirty="0" smtClean="0">
              <a:solidFill>
                <a:srgbClr val="7F7F7F"/>
              </a:solidFill>
            </a:endParaRPr>
          </a:p>
          <a:p>
            <a:pPr algn="l"/>
            <a:endParaRPr lang="de-DE" b="1" dirty="0">
              <a:solidFill>
                <a:srgbClr val="7F7F7F"/>
              </a:solidFill>
            </a:endParaRPr>
          </a:p>
          <a:p>
            <a:pPr algn="l"/>
            <a:endParaRPr lang="de-DE" b="1" dirty="0" smtClean="0">
              <a:solidFill>
                <a:srgbClr val="7F7F7F"/>
              </a:solidFill>
            </a:endParaRPr>
          </a:p>
          <a:p>
            <a:pPr algn="l"/>
            <a:endParaRPr lang="de-DE" b="1" dirty="0">
              <a:solidFill>
                <a:srgbClr val="7F7F7F"/>
              </a:solidFill>
            </a:endParaRPr>
          </a:p>
          <a:p>
            <a:pPr algn="l"/>
            <a:endParaRPr lang="de-DE" b="1" dirty="0" smtClean="0">
              <a:solidFill>
                <a:srgbClr val="7F7F7F"/>
              </a:solidFill>
            </a:endParaRPr>
          </a:p>
          <a:p>
            <a:r>
              <a:rPr lang="de-DE" sz="2200" b="1" dirty="0" smtClean="0">
                <a:solidFill>
                  <a:srgbClr val="7F7F7F"/>
                </a:solidFill>
                <a:latin typeface="Minion Pro"/>
                <a:cs typeface="Minion Pro"/>
              </a:rPr>
              <a:t>Institut </a:t>
            </a:r>
            <a:r>
              <a:rPr lang="de-DE" sz="2200" b="1" dirty="0">
                <a:solidFill>
                  <a:srgbClr val="7F7F7F"/>
                </a:solidFill>
                <a:latin typeface="Minion Pro"/>
                <a:cs typeface="Minion Pro"/>
              </a:rPr>
              <a:t>für </a:t>
            </a:r>
            <a:r>
              <a:rPr lang="de-DE" sz="2200" b="1" dirty="0" smtClean="0">
                <a:solidFill>
                  <a:srgbClr val="7F7F7F"/>
                </a:solidFill>
                <a:latin typeface="Minion Pro"/>
                <a:cs typeface="Minion Pro"/>
              </a:rPr>
              <a:t>Föderalismus- Innsbruck</a:t>
            </a:r>
          </a:p>
          <a:p>
            <a:r>
              <a:rPr lang="de-DE" sz="2200" b="1" dirty="0" smtClean="0">
                <a:solidFill>
                  <a:srgbClr val="7F7F7F"/>
                </a:solidFill>
                <a:latin typeface="Minion Pro"/>
                <a:cs typeface="Minion Pro"/>
              </a:rPr>
              <a:t>Forschen. Informieren. Beraten.</a:t>
            </a:r>
            <a:endParaRPr lang="de-DE" sz="2200" b="1" dirty="0">
              <a:solidFill>
                <a:srgbClr val="7F7F7F"/>
              </a:solidFill>
              <a:latin typeface="Minion Pro"/>
              <a:cs typeface="Minion Pro"/>
            </a:endParaRPr>
          </a:p>
        </p:txBody>
      </p:sp>
      <p:pic>
        <p:nvPicPr>
          <p:cNvPr id="5" name="Bild 4" descr="logo_foederalismus_institu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915" y="4093833"/>
            <a:ext cx="3661014" cy="1220338"/>
          </a:xfrm>
          <a:prstGeom prst="rect">
            <a:avLst/>
          </a:prstGeom>
        </p:spPr>
      </p:pic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Rankweil 06.07.2017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247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596598" y="1093307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 smtClean="0">
                <a:latin typeface="Minion Pro"/>
                <a:cs typeface="Minion Pro"/>
              </a:rPr>
              <a:t/>
            </a:r>
            <a:br>
              <a:rPr lang="de-DE" sz="2200" b="1" dirty="0" smtClean="0">
                <a:latin typeface="Minion Pro"/>
                <a:cs typeface="Minion Pro"/>
              </a:rPr>
            </a:br>
            <a:endParaRPr lang="de-DE" sz="2200" b="1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920748" y="1158407"/>
            <a:ext cx="6244167" cy="0"/>
          </a:xfrm>
          <a:prstGeom prst="line">
            <a:avLst/>
          </a:prstGeom>
          <a:ln w="57150" cap="flat" cmpd="sng">
            <a:solidFill>
              <a:srgbClr val="FFFF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 9" descr="logo_foederalismus_institu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998" y="756310"/>
            <a:ext cx="1333918" cy="444639"/>
          </a:xfrm>
          <a:prstGeom prst="rect">
            <a:avLst/>
          </a:prstGeom>
        </p:spPr>
      </p:pic>
      <p:sp>
        <p:nvSpPr>
          <p:cNvPr id="13" name="Titel 1"/>
          <p:cNvSpPr>
            <a:spLocks noGrp="1"/>
          </p:cNvSpPr>
          <p:nvPr>
            <p:ph type="title" idx="4294967295"/>
          </p:nvPr>
        </p:nvSpPr>
        <p:spPr>
          <a:xfrm>
            <a:off x="846665" y="513906"/>
            <a:ext cx="6318250" cy="718792"/>
          </a:xfrm>
        </p:spPr>
        <p:txBody>
          <a:bodyPr>
            <a:normAutofit/>
          </a:bodyPr>
          <a:lstStyle/>
          <a:p>
            <a:pPr algn="l"/>
            <a:r>
              <a:rPr lang="de-DE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Einleitung</a:t>
            </a:r>
            <a:endParaRPr lang="de-DE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920748" y="2468973"/>
            <a:ext cx="62441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de-DE" altLang="de-DE" sz="2400" dirty="0">
              <a:latin typeface="Arial" charset="0"/>
            </a:endParaRPr>
          </a:p>
          <a:p>
            <a:pPr algn="just"/>
            <a:r>
              <a:rPr lang="de-DE" altLang="de-DE" sz="2400" dirty="0" smtClean="0">
                <a:latin typeface="Arial" charset="0"/>
              </a:rPr>
              <a:t>Kleingemeinden haben nur zwei Alternativen: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de-DE" altLang="de-DE" sz="2400" dirty="0" smtClean="0">
                <a:latin typeface="Arial" charset="0"/>
              </a:rPr>
              <a:t>kooperieren oder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de-DE" altLang="de-DE" sz="2400" dirty="0" smtClean="0">
                <a:latin typeface="Arial" charset="0"/>
              </a:rPr>
              <a:t>durch Fusion unterzugehen. </a:t>
            </a:r>
          </a:p>
          <a:p>
            <a:pPr marL="342900" indent="-342900" algn="just">
              <a:buFont typeface="Arial" charset="0"/>
              <a:buChar char="•"/>
            </a:pPr>
            <a:endParaRPr lang="de-DE" altLang="de-DE" sz="2400" dirty="0">
              <a:latin typeface="Arial" charset="0"/>
            </a:endParaRP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857247" y="1433565"/>
            <a:ext cx="3820585" cy="87483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1009647" y="1585965"/>
            <a:ext cx="6155268" cy="87483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Eingangsthese: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Rankweil 06.07.2017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880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596598" y="1093307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 smtClean="0">
                <a:latin typeface="Minion Pro"/>
                <a:cs typeface="Minion Pro"/>
              </a:rPr>
              <a:t/>
            </a:r>
            <a:br>
              <a:rPr lang="de-DE" sz="2200" b="1" dirty="0" smtClean="0">
                <a:latin typeface="Minion Pro"/>
                <a:cs typeface="Minion Pro"/>
              </a:rPr>
            </a:br>
            <a:endParaRPr lang="de-DE" sz="2200" b="1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920748" y="1158407"/>
            <a:ext cx="6244167" cy="0"/>
          </a:xfrm>
          <a:prstGeom prst="line">
            <a:avLst/>
          </a:prstGeom>
          <a:ln w="57150" cap="flat" cmpd="sng">
            <a:solidFill>
              <a:srgbClr val="FFFF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 9" descr="logo_foederalismus_institu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998" y="756310"/>
            <a:ext cx="1333918" cy="444639"/>
          </a:xfrm>
          <a:prstGeom prst="rect">
            <a:avLst/>
          </a:prstGeom>
        </p:spPr>
      </p:pic>
      <p:sp>
        <p:nvSpPr>
          <p:cNvPr id="13" name="Titel 1"/>
          <p:cNvSpPr>
            <a:spLocks noGrp="1"/>
          </p:cNvSpPr>
          <p:nvPr>
            <p:ph type="title" idx="4294967295"/>
          </p:nvPr>
        </p:nvSpPr>
        <p:spPr>
          <a:xfrm>
            <a:off x="846665" y="513906"/>
            <a:ext cx="6318250" cy="718792"/>
          </a:xfrm>
        </p:spPr>
        <p:txBody>
          <a:bodyPr>
            <a:normAutofit/>
          </a:bodyPr>
          <a:lstStyle/>
          <a:p>
            <a:pPr algn="l"/>
            <a:r>
              <a:rPr lang="de-DE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Einleitung</a:t>
            </a:r>
            <a:endParaRPr lang="de-DE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920748" y="2468973"/>
            <a:ext cx="62441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de-DE" altLang="de-DE" sz="2400" dirty="0">
              <a:latin typeface="Arial" charset="0"/>
            </a:endParaRP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857247" y="1433565"/>
            <a:ext cx="3820585" cy="87483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1009647" y="1585965"/>
            <a:ext cx="6155268" cy="87483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Gemeindestrukturen im internationalen Vergleich </a:t>
            </a:r>
            <a:r>
              <a:rPr lang="de-DE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(Quelle: Reto Steiner, Universität Bern):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Rankweil 06.07.2017</a:t>
            </a:r>
            <a:endParaRPr lang="de-DE"/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595960"/>
              </p:ext>
            </p:extLst>
          </p:nvPr>
        </p:nvGraphicFramePr>
        <p:xfrm>
          <a:off x="428625" y="2661668"/>
          <a:ext cx="8086724" cy="2644716"/>
        </p:xfrm>
        <a:graphic>
          <a:graphicData uri="http://schemas.openxmlformats.org/drawingml/2006/table">
            <a:tbl>
              <a:tblPr firstRow="1" firstCol="1" bandRow="1"/>
              <a:tblGrid>
                <a:gridCol w="2290047"/>
                <a:gridCol w="930331"/>
                <a:gridCol w="930331"/>
                <a:gridCol w="930331"/>
                <a:gridCol w="988386"/>
                <a:gridCol w="1008101"/>
                <a:gridCol w="1009197"/>
              </a:tblGrid>
              <a:tr h="73998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de-CH" sz="16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1950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2000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2014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Δ1950-2000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Δ2000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2014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Δ1950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2014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8038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Frankreich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37’997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36’570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36’551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-3.8%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-0.1%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-3.8%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8318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Vereinigtes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Königreich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2’028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433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434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-78.6%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+0.2%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-78.6%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8038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Deutschland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33’932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13’852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11’136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-59.2%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-19.6%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-67.2%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8038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Dänemark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1’303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276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98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-78.8%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-64.5%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-92.5%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8038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Schweiz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3’097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2’899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2’352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-6.4%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-18.9%</a:t>
                      </a:r>
                      <a:endParaRPr lang="de-CH" sz="16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-24.1%</a:t>
                      </a:r>
                      <a:endParaRPr lang="de-CH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5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596598" y="1093307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 smtClean="0">
                <a:latin typeface="Minion Pro"/>
                <a:cs typeface="Minion Pro"/>
              </a:rPr>
              <a:t/>
            </a:r>
            <a:br>
              <a:rPr lang="de-DE" sz="2200" b="1" dirty="0" smtClean="0">
                <a:latin typeface="Minion Pro"/>
                <a:cs typeface="Minion Pro"/>
              </a:rPr>
            </a:br>
            <a:endParaRPr lang="de-DE" sz="2200" b="1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920748" y="1158407"/>
            <a:ext cx="6244167" cy="0"/>
          </a:xfrm>
          <a:prstGeom prst="line">
            <a:avLst/>
          </a:prstGeom>
          <a:ln w="57150" cap="flat" cmpd="sng">
            <a:solidFill>
              <a:srgbClr val="FFFF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 9" descr="logo_foederalismus_institu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998" y="756310"/>
            <a:ext cx="1333918" cy="444639"/>
          </a:xfrm>
          <a:prstGeom prst="rect">
            <a:avLst/>
          </a:prstGeom>
        </p:spPr>
      </p:pic>
      <p:sp>
        <p:nvSpPr>
          <p:cNvPr id="13" name="Titel 1"/>
          <p:cNvSpPr>
            <a:spLocks noGrp="1"/>
          </p:cNvSpPr>
          <p:nvPr>
            <p:ph type="title" idx="4294967295"/>
          </p:nvPr>
        </p:nvSpPr>
        <p:spPr>
          <a:xfrm>
            <a:off x="846665" y="513906"/>
            <a:ext cx="6318250" cy="718792"/>
          </a:xfrm>
        </p:spPr>
        <p:txBody>
          <a:bodyPr>
            <a:normAutofit/>
          </a:bodyPr>
          <a:lstStyle/>
          <a:p>
            <a:pPr algn="l"/>
            <a:r>
              <a:rPr lang="de-DE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Einleitung</a:t>
            </a:r>
            <a:endParaRPr lang="de-DE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920748" y="2468973"/>
            <a:ext cx="62441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de-DE" altLang="de-DE" sz="2400" dirty="0">
              <a:latin typeface="Arial" charset="0"/>
            </a:endParaRP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857247" y="1433565"/>
            <a:ext cx="3820585" cy="87483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1009647" y="1200949"/>
            <a:ext cx="6155268" cy="87483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Blesse/Rösel 2017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Rankweil 06.07.2017</a:t>
            </a:r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47" y="1780350"/>
            <a:ext cx="6642108" cy="450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7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596598" y="1093307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 smtClean="0">
                <a:latin typeface="Minion Pro"/>
                <a:cs typeface="Minion Pro"/>
              </a:rPr>
              <a:t/>
            </a:r>
            <a:br>
              <a:rPr lang="de-DE" sz="2200" b="1" dirty="0" smtClean="0">
                <a:latin typeface="Minion Pro"/>
                <a:cs typeface="Minion Pro"/>
              </a:rPr>
            </a:br>
            <a:endParaRPr lang="de-DE" sz="2200" b="1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920748" y="1158407"/>
            <a:ext cx="6244167" cy="0"/>
          </a:xfrm>
          <a:prstGeom prst="line">
            <a:avLst/>
          </a:prstGeom>
          <a:ln w="57150" cap="flat" cmpd="sng">
            <a:solidFill>
              <a:srgbClr val="FFFF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 9" descr="logo_foederalismus_institu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998" y="756310"/>
            <a:ext cx="1333918" cy="444639"/>
          </a:xfrm>
          <a:prstGeom prst="rect">
            <a:avLst/>
          </a:prstGeom>
        </p:spPr>
      </p:pic>
      <p:sp>
        <p:nvSpPr>
          <p:cNvPr id="13" name="Titel 1"/>
          <p:cNvSpPr>
            <a:spLocks noGrp="1"/>
          </p:cNvSpPr>
          <p:nvPr>
            <p:ph type="title" idx="4294967295"/>
          </p:nvPr>
        </p:nvSpPr>
        <p:spPr>
          <a:xfrm>
            <a:off x="846665" y="513906"/>
            <a:ext cx="6318250" cy="718792"/>
          </a:xfrm>
        </p:spPr>
        <p:txBody>
          <a:bodyPr>
            <a:normAutofit/>
          </a:bodyPr>
          <a:lstStyle/>
          <a:p>
            <a:pPr algn="l"/>
            <a:r>
              <a:rPr lang="de-DE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Einleitung</a:t>
            </a:r>
            <a:endParaRPr lang="de-DE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920748" y="2468973"/>
            <a:ext cx="62441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de-DE" altLang="de-DE" sz="2400" dirty="0">
              <a:latin typeface="Arial" charset="0"/>
            </a:endParaRP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857247" y="1433565"/>
            <a:ext cx="3820585" cy="87483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1009647" y="1585964"/>
            <a:ext cx="6155268" cy="361167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Gemeindestrukturen in Österreich </a:t>
            </a:r>
            <a:r>
              <a:rPr lang="de-DE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(eigene Erhebungen):</a:t>
            </a:r>
            <a:endParaRPr lang="de-DE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de-DE" sz="2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de-DE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1960: 3998 </a:t>
            </a:r>
          </a:p>
          <a:p>
            <a:pPr algn="l"/>
            <a:endParaRPr lang="de-DE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1970: 2665 (Gemeindestrukturreformen in Kärnten und Niederösterreich)</a:t>
            </a:r>
          </a:p>
          <a:p>
            <a:pPr algn="l"/>
            <a:endParaRPr lang="de-DE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2000: 2359</a:t>
            </a:r>
          </a:p>
          <a:p>
            <a:pPr algn="l"/>
            <a:endParaRPr lang="de-DE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2016 (01.01.2016) : 2.100 = - 47%!</a:t>
            </a:r>
          </a:p>
          <a:p>
            <a:pPr algn="l"/>
            <a:endParaRPr lang="de-DE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de-DE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Rankweil 06.07.2017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040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/>
        </p:nvCxnSpPr>
        <p:spPr>
          <a:xfrm>
            <a:off x="920748" y="1158407"/>
            <a:ext cx="6244167" cy="0"/>
          </a:xfrm>
          <a:prstGeom prst="line">
            <a:avLst/>
          </a:prstGeom>
          <a:ln w="57150" cap="flat" cmpd="sng">
            <a:solidFill>
              <a:srgbClr val="FFFF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 9" descr="logo_foederalismus_institu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998" y="756310"/>
            <a:ext cx="1333918" cy="444639"/>
          </a:xfrm>
          <a:prstGeom prst="rect">
            <a:avLst/>
          </a:prstGeom>
        </p:spPr>
      </p:pic>
      <p:sp>
        <p:nvSpPr>
          <p:cNvPr id="13" name="Titel 1"/>
          <p:cNvSpPr>
            <a:spLocks noGrp="1"/>
          </p:cNvSpPr>
          <p:nvPr>
            <p:ph type="title" idx="4294967295"/>
          </p:nvPr>
        </p:nvSpPr>
        <p:spPr>
          <a:xfrm>
            <a:off x="846665" y="534226"/>
            <a:ext cx="6318250" cy="718792"/>
          </a:xfrm>
        </p:spPr>
        <p:txBody>
          <a:bodyPr>
            <a:normAutofit/>
          </a:bodyPr>
          <a:lstStyle/>
          <a:p>
            <a:pPr algn="l"/>
            <a:r>
              <a:rPr lang="de-DE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Forschungsstand - international </a:t>
            </a:r>
            <a:endParaRPr lang="de-DE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Rankweil 06.07.2017</a:t>
            </a:r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42" y="1336276"/>
            <a:ext cx="5279761" cy="493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9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596598" y="1093307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 smtClean="0">
                <a:latin typeface="Minion Pro"/>
                <a:cs typeface="Minion Pro"/>
              </a:rPr>
              <a:t/>
            </a:r>
            <a:br>
              <a:rPr lang="de-DE" sz="2200" b="1" dirty="0" smtClean="0">
                <a:latin typeface="Minion Pro"/>
                <a:cs typeface="Minion Pro"/>
              </a:rPr>
            </a:br>
            <a:endParaRPr lang="de-DE" sz="2200" b="1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920748" y="1158407"/>
            <a:ext cx="6244167" cy="0"/>
          </a:xfrm>
          <a:prstGeom prst="line">
            <a:avLst/>
          </a:prstGeom>
          <a:ln w="57150" cap="flat" cmpd="sng">
            <a:solidFill>
              <a:srgbClr val="FFFF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 9" descr="logo_foederalismus_institu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998" y="756310"/>
            <a:ext cx="1333918" cy="444639"/>
          </a:xfrm>
          <a:prstGeom prst="rect">
            <a:avLst/>
          </a:prstGeom>
        </p:spPr>
      </p:pic>
      <p:sp>
        <p:nvSpPr>
          <p:cNvPr id="13" name="Titel 1"/>
          <p:cNvSpPr>
            <a:spLocks noGrp="1"/>
          </p:cNvSpPr>
          <p:nvPr>
            <p:ph type="title" idx="4294967295"/>
          </p:nvPr>
        </p:nvSpPr>
        <p:spPr>
          <a:xfrm>
            <a:off x="846665" y="534226"/>
            <a:ext cx="6318250" cy="718792"/>
          </a:xfrm>
        </p:spPr>
        <p:txBody>
          <a:bodyPr>
            <a:normAutofit/>
          </a:bodyPr>
          <a:lstStyle/>
          <a:p>
            <a:pPr algn="l"/>
            <a:r>
              <a:rPr lang="de-DE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Forschungsstand - national</a:t>
            </a:r>
            <a:endParaRPr lang="de-DE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846666" y="1665636"/>
            <a:ext cx="6868584" cy="469071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Gibt es eine optimale Gemeindegröße?</a:t>
            </a:r>
          </a:p>
          <a:p>
            <a:pPr algn="l"/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Pitlik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/Wirth 2010:</a:t>
            </a:r>
          </a:p>
          <a:p>
            <a:pPr algn="l"/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 gibt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„keine sachlich begründbare, einheitliche Norm zur Festlegung einer generell anzustrebenden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Optimalgröße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von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Gemeinden (...) Angesichts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der Komplexität der Frage nach der optimalen Gemeindegröße […] erscheint eine (zentral)planerische Lösung zur Etablierung bestimmter Gemeindestrukturen […] problematisch. Es geht viel eher darum, den institutionellen Rahmen für die Entwicklung der Gemeindestrukturen so zu gestalten, dass Initiativen zu einer freiwilligen Strukturbereinigung nicht behindert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werden.“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Rankweil 06.07.2017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57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540930" y="1251772"/>
            <a:ext cx="5107591" cy="452512"/>
          </a:xfrm>
        </p:spPr>
        <p:txBody>
          <a:bodyPr>
            <a:noAutofit/>
          </a:bodyPr>
          <a:lstStyle/>
          <a:p>
            <a:pPr algn="l"/>
            <a:r>
              <a:rPr lang="de-DE" sz="2200" b="1" dirty="0">
                <a:latin typeface="Minion Pro"/>
                <a:cs typeface="Minion Pro"/>
              </a:rPr>
              <a:t/>
            </a:r>
            <a:br>
              <a:rPr lang="de-DE" sz="2200" b="1" dirty="0">
                <a:latin typeface="Minion Pro"/>
                <a:cs typeface="Minion Pro"/>
              </a:rPr>
            </a:br>
            <a:endParaRPr lang="de-DE" sz="2200" b="1" dirty="0">
              <a:latin typeface="+mn-lt"/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920748" y="1158407"/>
            <a:ext cx="6244167" cy="0"/>
          </a:xfrm>
          <a:prstGeom prst="line">
            <a:avLst/>
          </a:prstGeom>
          <a:ln w="57150" cap="flat" cmpd="sng">
            <a:solidFill>
              <a:srgbClr val="FFFF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 8" descr="logo_foederalismus_institu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998" y="756310"/>
            <a:ext cx="1333918" cy="444639"/>
          </a:xfrm>
          <a:prstGeom prst="rect">
            <a:avLst/>
          </a:prstGeom>
        </p:spPr>
      </p:pic>
      <p:sp>
        <p:nvSpPr>
          <p:cNvPr id="11" name="Titel 1"/>
          <p:cNvSpPr txBox="1">
            <a:spLocks/>
          </p:cNvSpPr>
          <p:nvPr/>
        </p:nvSpPr>
        <p:spPr>
          <a:xfrm>
            <a:off x="846665" y="513906"/>
            <a:ext cx="6143415" cy="718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Forschungsstand - national</a:t>
            </a:r>
            <a:endParaRPr lang="de-DE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6664" y="1612900"/>
            <a:ext cx="7554385" cy="47434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sz="2800" b="1" dirty="0" smtClean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Was ist bei der Kooperation zu berücksichtigen? </a:t>
            </a:r>
          </a:p>
          <a:p>
            <a:pPr marL="0" indent="0">
              <a:buNone/>
            </a:pPr>
            <a:r>
              <a:rPr lang="de-DE" sz="2800" b="1" dirty="0" smtClean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Institut für Föderalismus (2016):</a:t>
            </a:r>
          </a:p>
          <a:p>
            <a:endParaRPr lang="de-DE" sz="2400" dirty="0">
              <a:solidFill>
                <a:srgbClr val="3A3A3C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e-DE" sz="2400" dirty="0" smtClean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Bei der </a:t>
            </a:r>
            <a:r>
              <a:rPr lang="de-DE" sz="24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interkommunalen Zusammenarbeit sind nicht nur die harten Faktoren wie Wirtschaftlichkeit und Qualitätssicherung zu berücksichtigen, sondern auch „weiche</a:t>
            </a:r>
            <a:r>
              <a:rPr lang="de-DE" sz="2400" dirty="0" smtClean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“, wie</a:t>
            </a:r>
          </a:p>
          <a:p>
            <a:r>
              <a:rPr lang="de-DE" sz="24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</a:t>
            </a:r>
            <a:r>
              <a:rPr lang="de-DE" sz="2400" dirty="0" smtClean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ie </a:t>
            </a:r>
            <a:r>
              <a:rPr lang="de-DE" sz="24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demokratische Teilhabe der Bevölkerung an den Entscheidungen in ihrer </a:t>
            </a:r>
            <a:r>
              <a:rPr lang="de-DE" sz="2400" dirty="0" smtClean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Gemeinde,</a:t>
            </a:r>
            <a:endParaRPr lang="de-DE" sz="2400" dirty="0">
              <a:solidFill>
                <a:srgbClr val="3A3A3C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e-DE" sz="24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</a:t>
            </a:r>
            <a:r>
              <a:rPr lang="de-DE" sz="2400" dirty="0" smtClean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as </a:t>
            </a:r>
            <a:r>
              <a:rPr lang="de-DE" sz="24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bürgernahe, ehrenamtliche Engagement unter zumutbaren Rahmenbedingungen und</a:t>
            </a:r>
          </a:p>
          <a:p>
            <a:r>
              <a:rPr lang="de-DE" sz="24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</a:t>
            </a:r>
            <a:r>
              <a:rPr lang="de-DE" sz="2400" dirty="0" smtClean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ie </a:t>
            </a:r>
            <a:r>
              <a:rPr lang="de-DE" sz="24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Identifikation der Einwohner mit ihrem Ort.</a:t>
            </a:r>
          </a:p>
          <a:p>
            <a:r>
              <a:rPr lang="de-DE" sz="24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Gerade bei diesen weichen Faktoren zeigen die kleinen Gemeinden ihre Stärken. Die nachhaltige Sicherung der Gemeindeautonomie ist daher als ein wesentliches Ziel anzuführen. </a:t>
            </a:r>
            <a:endParaRPr lang="de-DE" altLang="de-DE" sz="2400" dirty="0">
              <a:latin typeface="Arial" charset="0"/>
              <a:ea typeface="Arial" charset="0"/>
              <a:cs typeface="Arial" charset="0"/>
            </a:endParaRPr>
          </a:p>
          <a:p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846664" y="5488293"/>
            <a:ext cx="65193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.</a:t>
            </a:r>
            <a:endParaRPr lang="de-DE" sz="800" dirty="0"/>
          </a:p>
          <a:p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Rankweil 06.07.2017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920748" y="1158407"/>
            <a:ext cx="6244167" cy="0"/>
          </a:xfrm>
          <a:prstGeom prst="line">
            <a:avLst/>
          </a:prstGeom>
          <a:ln w="57150" cap="flat" cmpd="sng">
            <a:solidFill>
              <a:srgbClr val="FFFF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 5" descr="logo_foederalismus_institu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998" y="756310"/>
            <a:ext cx="1333918" cy="444639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title" idx="4294967295"/>
          </p:nvPr>
        </p:nvSpPr>
        <p:spPr>
          <a:xfrm>
            <a:off x="846665" y="513906"/>
            <a:ext cx="6184055" cy="718792"/>
          </a:xfrm>
        </p:spPr>
        <p:txBody>
          <a:bodyPr>
            <a:normAutofit fontScale="90000"/>
          </a:bodyPr>
          <a:lstStyle/>
          <a:p>
            <a:pPr algn="l"/>
            <a:r>
              <a:rPr lang="de-DE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de-DE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Befunde zur Gemeindekooperation</a:t>
            </a:r>
            <a:endParaRPr lang="de-DE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846665" y="1406269"/>
            <a:ext cx="63182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altLang="de-DE" sz="2400" dirty="0" smtClean="0">
                <a:latin typeface="Arial" charset="0"/>
              </a:rPr>
              <a:t>IKZ Vorarlberg</a:t>
            </a:r>
            <a:endParaRPr lang="de-DE" altLang="de-DE" sz="2400" dirty="0">
              <a:latin typeface="Arial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Rankweil 06.07.2017</a:t>
            </a:r>
            <a:endParaRPr lang="de-DE"/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3099631458"/>
              </p:ext>
            </p:extLst>
          </p:nvPr>
        </p:nvGraphicFramePr>
        <p:xfrm>
          <a:off x="920748" y="1960518"/>
          <a:ext cx="5400040" cy="3688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783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515</Words>
  <Application>Microsoft Office PowerPoint</Application>
  <PresentationFormat>Bildschirmpräsentation (4:3)</PresentationFormat>
  <Paragraphs>146</Paragraphs>
  <Slides>15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Office-Design</vt:lpstr>
      <vt:lpstr>  Gemeindekooperationen in Österreich und im internationalen Vergleich Status und Dynamiken  Univ. Prof. Dr. Peter Bußjäger   </vt:lpstr>
      <vt:lpstr>I. Einleitung</vt:lpstr>
      <vt:lpstr>I. Einleitung</vt:lpstr>
      <vt:lpstr>I. Einleitung</vt:lpstr>
      <vt:lpstr>I. Einleitung</vt:lpstr>
      <vt:lpstr>II. Forschungsstand - international </vt:lpstr>
      <vt:lpstr>II. Forschungsstand - national</vt:lpstr>
      <vt:lpstr> </vt:lpstr>
      <vt:lpstr>III. Befunde zur Gemeindekooperation</vt:lpstr>
      <vt:lpstr>III. Befunde zur Gemeindekooperation</vt:lpstr>
      <vt:lpstr>III. Befunde zur Gemeindekooperation</vt:lpstr>
      <vt:lpstr>III. Befunde zur Gemeindekooperation</vt:lpstr>
      <vt:lpstr>ÍV. Zusammenfassende Thesen</vt:lpstr>
      <vt:lpstr>IV. Zusammenfassende Thesen</vt:lpstr>
      <vt:lpstr>  Danke für die Aufmerksamkeit!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Stephanie Baur</dc:creator>
  <cp:lastModifiedBy>Peter Bussjaeger</cp:lastModifiedBy>
  <cp:revision>268</cp:revision>
  <dcterms:created xsi:type="dcterms:W3CDTF">2015-09-21T08:13:56Z</dcterms:created>
  <dcterms:modified xsi:type="dcterms:W3CDTF">2017-07-06T06:45:38Z</dcterms:modified>
</cp:coreProperties>
</file>